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  <p:sldMasterId id="2147483678" r:id="rId2"/>
  </p:sldMasterIdLst>
  <p:notesMasterIdLst>
    <p:notesMasterId r:id="rId31"/>
  </p:notesMasterIdLst>
  <p:handoutMasterIdLst>
    <p:handoutMasterId r:id="rId32"/>
  </p:handoutMasterIdLst>
  <p:sldIdLst>
    <p:sldId id="257" r:id="rId3"/>
    <p:sldId id="256" r:id="rId4"/>
    <p:sldId id="263" r:id="rId5"/>
    <p:sldId id="273" r:id="rId6"/>
    <p:sldId id="274" r:id="rId7"/>
    <p:sldId id="275" r:id="rId8"/>
    <p:sldId id="277" r:id="rId9"/>
    <p:sldId id="278" r:id="rId10"/>
    <p:sldId id="258" r:id="rId11"/>
    <p:sldId id="279" r:id="rId12"/>
    <p:sldId id="280" r:id="rId13"/>
    <p:sldId id="281" r:id="rId14"/>
    <p:sldId id="282" r:id="rId15"/>
    <p:sldId id="283" r:id="rId16"/>
    <p:sldId id="284" r:id="rId17"/>
    <p:sldId id="287" r:id="rId18"/>
    <p:sldId id="262" r:id="rId19"/>
    <p:sldId id="267" r:id="rId20"/>
    <p:sldId id="285" r:id="rId21"/>
    <p:sldId id="276" r:id="rId22"/>
    <p:sldId id="286" r:id="rId23"/>
    <p:sldId id="264" r:id="rId24"/>
    <p:sldId id="270" r:id="rId25"/>
    <p:sldId id="271" r:id="rId26"/>
    <p:sldId id="265" r:id="rId27"/>
    <p:sldId id="272" r:id="rId28"/>
    <p:sldId id="269" r:id="rId29"/>
    <p:sldId id="260" r:id="rId3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八組" id="{CFE465D4-1B6E-4D71-B2CD-A7E78170AE9D}">
          <p14:sldIdLst>
            <p14:sldId id="257"/>
            <p14:sldId id="256"/>
          </p14:sldIdLst>
        </p14:section>
        <p14:section name="團隊介紹" id="{A8BE8141-CAF7-496C-9780-327756CDB4DB}">
          <p14:sldIdLst>
            <p14:sldId id="263"/>
          </p14:sldIdLst>
        </p14:section>
        <p14:section name="開發技術" id="{11276226-4E8A-4C2C-9A0C-E73E15AB0454}">
          <p14:sldIdLst>
            <p14:sldId id="273"/>
            <p14:sldId id="274"/>
            <p14:sldId id="275"/>
            <p14:sldId id="277"/>
          </p14:sldIdLst>
        </p14:section>
        <p14:section name="使用工具" id="{0885B288-C3C4-4914-9894-7C0C5F3647E3}">
          <p14:sldIdLst>
            <p14:sldId id="278"/>
          </p14:sldIdLst>
        </p14:section>
        <p14:section name="動機與目的" id="{15B56C07-322B-49E4-96B2-38100D464627}">
          <p14:sldIdLst>
            <p14:sldId id="258"/>
          </p14:sldIdLst>
        </p14:section>
        <p14:section name="目標客群" id="{4653734D-4C91-403E-AE8F-91FA90596BAA}">
          <p14:sldIdLst>
            <p14:sldId id="279"/>
          </p14:sldIdLst>
        </p14:section>
        <p14:section name="網站架構圖" id="{0EDB3FE5-FBD6-496B-8572-F2DD05244383}">
          <p14:sldIdLst>
            <p14:sldId id="280"/>
            <p14:sldId id="281"/>
          </p14:sldIdLst>
        </p14:section>
        <p14:section name="網站流程圖" id="{E04410A8-0F16-4026-8B76-5D97D6139635}">
          <p14:sldIdLst>
            <p14:sldId id="282"/>
          </p14:sldIdLst>
        </p14:section>
        <p14:section name="Logo設計" id="{768F94DE-6DAD-480F-B283-7327D77241F5}">
          <p14:sldIdLst>
            <p14:sldId id="283"/>
          </p14:sldIdLst>
        </p14:section>
        <p14:section name="視覺概念" id="{0DE4EDDB-0343-48D8-A5C1-60A4B9F70FB9}">
          <p14:sldIdLst>
            <p14:sldId id="284"/>
          </p14:sldIdLst>
        </p14:section>
        <p14:section name="成果展示" id="{485A3CF8-94C8-4AA1-A418-CCF238202AA5}">
          <p14:sldIdLst>
            <p14:sldId id="287"/>
          </p14:sldIdLst>
        </p14:section>
        <p14:section name="取消" id="{0E5C3A41-D4B7-401D-BF57-DFEAA281C150}">
          <p14:sldIdLst>
            <p14:sldId id="262"/>
            <p14:sldId id="267"/>
            <p14:sldId id="285"/>
            <p14:sldId id="276"/>
            <p14:sldId id="286"/>
          </p14:sldIdLst>
        </p14:section>
        <p14:section name="資策會範本" id="{99BF6117-A94D-4674-B3C7-C3F0EE3DF326}">
          <p14:sldIdLst>
            <p14:sldId id="264"/>
            <p14:sldId id="270"/>
            <p14:sldId id="271"/>
            <p14:sldId id="265"/>
            <p14:sldId id="272"/>
            <p14:sldId id="26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4AC"/>
    <a:srgbClr val="5B9BD5"/>
    <a:srgbClr val="70AD47"/>
    <a:srgbClr val="ED7D31"/>
    <a:srgbClr val="A5A5A5"/>
    <a:srgbClr val="636363"/>
    <a:srgbClr val="FFC72E"/>
    <a:srgbClr val="79B554"/>
    <a:srgbClr val="534341"/>
    <a:srgbClr val="68A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 autoAdjust="0"/>
  </p:normalViewPr>
  <p:slideViewPr>
    <p:cSldViewPr showGuides="1">
      <p:cViewPr varScale="1">
        <p:scale>
          <a:sx n="72" d="100"/>
          <a:sy n="72" d="100"/>
        </p:scale>
        <p:origin x="528" y="5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>
        <a:solidFill>
          <a:srgbClr val="ED7D31"/>
        </a:solidFill>
      </dgm:spPr>
      <dgm:t>
        <a:bodyPr/>
        <a:lstStyle/>
        <a:p>
          <a:pPr algn="l"/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endParaRPr lang="en-US" altLang="zh-TW" sz="1200" b="0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>
        <a:solidFill>
          <a:srgbClr val="A5A5A5"/>
        </a:solidFill>
      </dgm:spPr>
      <dgm:t>
        <a:bodyPr/>
        <a:lstStyle/>
        <a:p>
          <a:pPr algn="l"/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>
        <a:solidFill>
          <a:srgbClr val="5B9BD5"/>
        </a:solidFill>
      </dgm:spPr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>
        <a:solidFill>
          <a:srgbClr val="70AD47"/>
        </a:solidFill>
      </dgm:spPr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636363"/>
        </a:solidFill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79B554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1909675" cy="532859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200" b="0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131436"/>
        <a:ext cx="1909675" cy="2131436"/>
      </dsp:txXfrm>
    </dsp:sp>
    <dsp:sp modelId="{9E25FF3B-52C9-4398-A8FF-C16277D74076}">
      <dsp:nvSpPr>
        <dsp:cNvPr id="0" name=""/>
        <dsp:cNvSpPr/>
      </dsp:nvSpPr>
      <dsp:spPr>
        <a:xfrm>
          <a:off x="67626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1966965" y="0"/>
          <a:ext cx="1909675" cy="5328591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sp:txBody>
      <dsp:txXfrm>
        <a:off x="1966965" y="2131436"/>
        <a:ext cx="1909675" cy="2131436"/>
      </dsp:txXfrm>
    </dsp:sp>
    <dsp:sp modelId="{E7E1E700-F40B-4F19-8A05-24C66E71DD70}">
      <dsp:nvSpPr>
        <dsp:cNvPr id="0" name=""/>
        <dsp:cNvSpPr/>
      </dsp:nvSpPr>
      <dsp:spPr>
        <a:xfrm>
          <a:off x="203459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3933930" y="0"/>
          <a:ext cx="1909675" cy="5328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33930" y="2131436"/>
        <a:ext cx="1909675" cy="2131436"/>
      </dsp:txXfrm>
    </dsp:sp>
    <dsp:sp modelId="{B3ACD2AF-ACE6-459B-A415-168ADB2F0580}">
      <dsp:nvSpPr>
        <dsp:cNvPr id="0" name=""/>
        <dsp:cNvSpPr/>
      </dsp:nvSpPr>
      <dsp:spPr>
        <a:xfrm>
          <a:off x="400155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5889055" y="0"/>
          <a:ext cx="1909675" cy="5328591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9055" y="2131436"/>
        <a:ext cx="1909675" cy="2131436"/>
      </dsp:txXfrm>
    </dsp:sp>
    <dsp:sp modelId="{7BF3B2C7-160E-485E-936B-C042E3C5209D}">
      <dsp:nvSpPr>
        <dsp:cNvPr id="0" name=""/>
        <dsp:cNvSpPr/>
      </dsp:nvSpPr>
      <dsp:spPr>
        <a:xfrm>
          <a:off x="596852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7867861" y="0"/>
          <a:ext cx="1909675" cy="532859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867861" y="2131436"/>
        <a:ext cx="1909675" cy="2131436"/>
      </dsp:txXfrm>
    </dsp:sp>
    <dsp:sp modelId="{31D11C09-0732-42E6-A7DC-B61E9999E4F2}">
      <dsp:nvSpPr>
        <dsp:cNvPr id="0" name=""/>
        <dsp:cNvSpPr/>
      </dsp:nvSpPr>
      <dsp:spPr>
        <a:xfrm>
          <a:off x="793548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782202" y="5015507"/>
          <a:ext cx="8995333" cy="5054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79B55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3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" y="18828"/>
            <a:ext cx="9906000" cy="6839172"/>
          </a:xfrm>
          <a:prstGeom prst="rect">
            <a:avLst/>
          </a:prstGeom>
        </p:spPr>
      </p:pic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859" y="6395542"/>
            <a:ext cx="222885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614723"/>
            <a:ext cx="721017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5" y="252967"/>
            <a:ext cx="1323049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5" y="614719"/>
            <a:ext cx="1586834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88" y="6286026"/>
            <a:ext cx="101932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8358974" y="408488"/>
            <a:ext cx="14130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4251" y="3232476"/>
            <a:ext cx="735523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2506" y="4255167"/>
            <a:ext cx="905258" cy="5691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03718" y="5043167"/>
            <a:ext cx="1682499" cy="140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30297" y="2340540"/>
            <a:ext cx="735523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033119" y="2103256"/>
            <a:ext cx="905258" cy="56910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075502" y="2743048"/>
            <a:ext cx="905258" cy="56910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162885" y="3345687"/>
            <a:ext cx="905258" cy="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</p:spTree>
    <p:extLst>
      <p:ext uri="{BB962C8B-B14F-4D97-AF65-F5344CB8AC3E}">
        <p14:creationId xmlns:p14="http://schemas.microsoft.com/office/powerpoint/2010/main" val="14577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E7510D-B920-440C-A58B-ABB510F25B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9495" flipH="1">
            <a:off x="8177567" y="175013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7BD64-B7B5-4FD7-8A41-E1450E1435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1CAFF3-095A-49D8-83BC-0FE7009C09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AF277D-2005-414E-8FFD-75C2689BBB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68305B-BCE8-4D33-A19F-05B1379C82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404B85-D647-48D9-AA21-31416E6D57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111737" y="2037590"/>
            <a:ext cx="905258" cy="7004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B4F505-EE73-4561-BB33-414C0268FC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163900" y="2677382"/>
            <a:ext cx="905258" cy="7004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95DD95-9654-4B79-BF62-57BA94F234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271448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93" r:id="rId15"/>
    <p:sldLayoutId id="214748369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0C03C9-5E3B-4B40-8ED9-903C2CA828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616" y="-1717780"/>
            <a:ext cx="6840759" cy="1000911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DBB71D-B77A-433C-9A39-35662842A2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63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44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63.jpeg"/><Relationship Id="rId12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44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8.jpe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30.png"/><Relationship Id="rId10" Type="http://schemas.microsoft.com/office/2007/relationships/diagramDrawing" Target="../diagrams/drawing2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3.png"/><Relationship Id="rId10" Type="http://schemas.microsoft.com/office/2007/relationships/diagramDrawing" Target="../diagrams/drawing3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4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43" y="967797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7" y="2230396"/>
            <a:ext cx="5029435" cy="33429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376936" y="1027444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663872" y="1687256"/>
            <a:ext cx="45815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別：第八組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員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：（依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發表順序）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卓純安、林洋藤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李旻育、曾俊諭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陳玫均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（依授課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順序）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王偉璁、陳政德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許雅婷、陳思方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何柏杰、趙令文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錢達智</a:t>
            </a: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　　期：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110/10/14</a:t>
            </a:r>
            <a:endParaRPr lang="zh-TW" altLang="en-US" sz="21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410740" y="908720"/>
            <a:ext cx="5148943" cy="5328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1874788" y="3105183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897200" y="3575818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897200" y="4625239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37" y="3350621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85" y="364260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19" y="388875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4" y="469753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4" y="502666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897200" y="410223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897200" y="310477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897199" y="514824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1874788" y="2175247"/>
            <a:ext cx="387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1D1771-FB59-4547-9BFF-50CD651C1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解決方案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A428FE-BFE1-40E8-B5C6-1D44AEAB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網站架構介紹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991A533-7C58-475C-AD13-3560F32DF59C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E904917-6DCD-4783-A10A-D579AE7007A1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36952398-1CB6-4E9B-B02B-3CBBCE173A5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474E197-97B6-4E20-9704-480D8A6456C3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1CEEDB4C-9CCA-406A-8EFE-61F177EAB936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E43BF1D-BFCF-4C99-B5C3-C1256058C9F8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460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543572" y="3004396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5011207" y="3100446"/>
            <a:ext cx="1432898" cy="1424196"/>
          </a:xfrm>
          <a:prstGeom prst="roundRect">
            <a:avLst>
              <a:gd name="adj" fmla="val 8329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588294" y="3083906"/>
            <a:ext cx="2914775" cy="2273412"/>
          </a:xfrm>
          <a:prstGeom prst="roundRect">
            <a:avLst>
              <a:gd name="adj" fmla="val 9876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312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61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6268136" y="692696"/>
            <a:ext cx="794657" cy="794657"/>
          </a:xfrm>
          <a:prstGeom prst="ellipse">
            <a:avLst/>
          </a:prstGeom>
          <a:solidFill>
            <a:srgbClr val="7FB75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2" y="789731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391551" y="700799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442476" y="710121"/>
            <a:ext cx="794657" cy="7946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02" y="837551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6142837" y="1485031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266252" y="1485030"/>
            <a:ext cx="10452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br>
              <a:rPr lang="en-US" altLang="zh-TW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  <a:r>
              <a:rPr lang="en-US" altLang="zh-TW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8317177" y="148503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9" name="標題 28">
            <a:extLst>
              <a:ext uri="{FF2B5EF4-FFF2-40B4-BE49-F238E27FC236}">
                <a16:creationId xmlns:a16="http://schemas.microsoft.com/office/drawing/2014/main" id="{D2687CA0-8E36-4347-B284-FDDCA41CE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系統角色與網站權限設定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弦 32">
            <a:extLst>
              <a:ext uri="{FF2B5EF4-FFF2-40B4-BE49-F238E27FC236}">
                <a16:creationId xmlns:a16="http://schemas.microsoft.com/office/drawing/2014/main" id="{15BF3D26-1415-4704-9A39-90EF4ED16ED2}"/>
              </a:ext>
            </a:extLst>
          </p:cNvPr>
          <p:cNvSpPr/>
          <p:nvPr/>
        </p:nvSpPr>
        <p:spPr>
          <a:xfrm>
            <a:off x="10137576" y="478293"/>
            <a:ext cx="799267" cy="799267"/>
          </a:xfrm>
          <a:prstGeom prst="chord">
            <a:avLst>
              <a:gd name="adj1" fmla="val 5440316"/>
              <a:gd name="adj2" fmla="val 1610098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831521"/>
            <a:ext cx="540000" cy="540000"/>
          </a:xfrm>
          <a:prstGeom prst="rect">
            <a:avLst/>
          </a:prstGeom>
        </p:spPr>
      </p:pic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DD94055-3009-4ED0-866A-CC708B44AB34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04563D4-146A-408E-AA4B-1C26FE3CB14C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6B0498B-3BBC-4A13-BE99-D8CEE743AE0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5C72701C-4307-45C8-8093-047D9329475C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0A60E784-F609-404E-A60D-26999E798EA9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6B676050-5870-47E9-BFEA-8CE8DA855E4C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3745133" y="4471915"/>
            <a:ext cx="1130486" cy="633131"/>
          </a:xfrm>
          <a:prstGeom prst="wedgeRoundRectCallout">
            <a:avLst>
              <a:gd name="adj1" fmla="val -96386"/>
              <a:gd name="adj2" fmla="val -8442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7617732" y="4869160"/>
            <a:ext cx="2089135" cy="143055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59D1E1D-3129-4832-80A7-959B21ACDA55}"/>
              </a:ext>
            </a:extLst>
          </p:cNvPr>
          <p:cNvGrpSpPr/>
          <p:nvPr/>
        </p:nvGrpSpPr>
        <p:grpSpPr>
          <a:xfrm>
            <a:off x="5530687" y="1628800"/>
            <a:ext cx="1300458" cy="1285871"/>
            <a:chOff x="5043685" y="2062975"/>
            <a:chExt cx="1300458" cy="128587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199576" y="2062975"/>
              <a:ext cx="988676" cy="98867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993" y="2183704"/>
              <a:ext cx="671843" cy="671842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043685" y="3048764"/>
              <a:ext cx="13004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532945" y="1638880"/>
            <a:ext cx="1477974" cy="1275791"/>
            <a:chOff x="555462" y="1212404"/>
            <a:chExt cx="1583913" cy="1367239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076195" y="1650480"/>
            <a:ext cx="1300458" cy="1264191"/>
            <a:chOff x="2912507" y="1216794"/>
            <a:chExt cx="1393673" cy="1354805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4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321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488504" y="3307922"/>
            <a:ext cx="1477974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120190" y="2996952"/>
            <a:ext cx="1184738" cy="100115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>
            <a:off x="2504347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>
            <a:off x="4956300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>
            <a:off x="7401653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734712" y="3307922"/>
            <a:ext cx="3395032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933868" y="3497530"/>
            <a:ext cx="118632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04928" y="3497530"/>
            <a:ext cx="142978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314540" y="2600090"/>
            <a:ext cx="310969" cy="2485068"/>
          </a:xfrm>
          <a:prstGeom prst="bentConnector3">
            <a:avLst>
              <a:gd name="adj1" fmla="val -7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7704154" y="5155962"/>
            <a:ext cx="1916290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7704155" y="5651239"/>
            <a:ext cx="1916289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339867" y="3649876"/>
            <a:ext cx="815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288268" y="4380015"/>
            <a:ext cx="14779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12B3A4-3E46-4F10-915A-8AECCA8B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刊登送養流程介紹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E1C8DC0-9D8D-482C-B6F2-521CF4372594}"/>
              </a:ext>
            </a:extLst>
          </p:cNvPr>
          <p:cNvGrpSpPr/>
          <p:nvPr/>
        </p:nvGrpSpPr>
        <p:grpSpPr>
          <a:xfrm>
            <a:off x="7896420" y="1681026"/>
            <a:ext cx="1477974" cy="1275791"/>
            <a:chOff x="555462" y="1212404"/>
            <a:chExt cx="1583913" cy="1367239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8C26F8C-288E-4A5C-8C53-6959C7333CF4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48F0B3-A99C-4A6C-B6D8-C45A20F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0A51926-D40F-4593-9504-40D7354FC8E3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35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8D9EAA0-3329-4A1C-8093-5EC06525A75D}"/>
              </a:ext>
            </a:extLst>
          </p:cNvPr>
          <p:cNvCxnSpPr>
            <a:cxnSpLocks/>
            <a:stCxn id="36" idx="3"/>
            <a:endCxn id="64" idx="0"/>
          </p:cNvCxnSpPr>
          <p:nvPr/>
        </p:nvCxnSpPr>
        <p:spPr>
          <a:xfrm flipH="1">
            <a:off x="8662300" y="3497531"/>
            <a:ext cx="467444" cy="1371629"/>
          </a:xfrm>
          <a:prstGeom prst="bentConnector4">
            <a:avLst>
              <a:gd name="adj1" fmla="val -48904"/>
              <a:gd name="adj2" fmla="val 56912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2A8A240-D8AD-4C8C-A884-8473D032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55520" y="283908"/>
            <a:ext cx="6856601" cy="59766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ACBD86-6D44-4392-BAA4-59A003221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4E9642-15AA-4684-BAAD-7B9DE04161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1BDC8EA-E8A3-489D-BDFD-998024826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8" name="文字方塊 5"/>
          <p:cNvSpPr txBox="1"/>
          <p:nvPr/>
        </p:nvSpPr>
        <p:spPr>
          <a:xfrm>
            <a:off x="1003345" y="1046977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46" y="2151358"/>
            <a:ext cx="4472123" cy="335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0" name="網站命名為「浪浪有窩」，…"/>
          <p:cNvSpPr txBox="1"/>
          <p:nvPr/>
        </p:nvSpPr>
        <p:spPr>
          <a:xfrm>
            <a:off x="5178253" y="2162030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浪浪有窩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tx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「讓浪有窩」，</a:t>
            </a:r>
            <a:br>
              <a:rPr lang="en-US" altLang="zh-TW" sz="1875" b="1" dirty="0">
                <a:solidFill>
                  <a:schemeClr val="tx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solidFill>
                  <a:schemeClr val="tx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tx1">
                    <a:lumMod val="50000"/>
                  </a:schemeClr>
                </a:solidFill>
              </a:rPr>
              <a:t>來守護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。</a:t>
            </a:r>
            <a:endParaRPr lang="en-US" altLang="zh-TW" sz="1875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5178254" y="1844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5178254" y="3606251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以「圓」的形狀呈現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窩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」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的感覺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。</a:t>
            </a:r>
            <a:endParaRPr sz="1875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5178254" y="328498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5178254" y="439900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5178254" y="4703802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希望創立這個平台能夠讓街頭上的</a:t>
            </a:r>
            <a:br>
              <a:rPr lang="en-US" altLang="zh-TW" sz="1875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每隻浪浪</a:t>
            </a:r>
            <a:r>
              <a:rPr lang="zh-TW" altLang="en-US" sz="1875" b="1" dirty="0">
                <a:solidFill>
                  <a:schemeClr val="tx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F959D-4A28-4AE7-93D5-83960DE85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F39651E-A51E-486B-8119-99045457C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 descr="太陽">
            <a:extLst>
              <a:ext uri="{FF2B5EF4-FFF2-40B4-BE49-F238E27FC236}">
                <a16:creationId xmlns:a16="http://schemas.microsoft.com/office/drawing/2014/main" id="{BE488F34-B8D8-45DE-9F69-D5D5FCA4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08266">
            <a:off x="7171853" y="4819999"/>
            <a:ext cx="1151049" cy="115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79B32D-7B62-40B3-A515-8071DA505023}"/>
              </a:ext>
            </a:extLst>
          </p:cNvPr>
          <p:cNvSpPr/>
          <p:nvPr/>
        </p:nvSpPr>
        <p:spPr>
          <a:xfrm>
            <a:off x="2416769" y="1540764"/>
            <a:ext cx="5560567" cy="2707379"/>
          </a:xfrm>
          <a:prstGeom prst="roundRect">
            <a:avLst>
              <a:gd name="adj" fmla="val 9702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2" name="文字方塊 5"/>
          <p:cNvSpPr txBox="1"/>
          <p:nvPr/>
        </p:nvSpPr>
        <p:spPr>
          <a:xfrm>
            <a:off x="1003347" y="1046977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928127" y="4415261"/>
            <a:ext cx="4637806" cy="153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天空藍」為主要色系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，象徵天空</a:t>
            </a: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純淨白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象徵白雲</a:t>
            </a: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霧黃色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象徵暖陽</a:t>
            </a:r>
            <a:endParaRPr lang="en-US" altLang="zh-TW" sz="1875" dirty="0">
              <a:solidFill>
                <a:schemeClr val="tx1">
                  <a:lumMod val="5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使整體營造出晴空萬里夏日午後的好天氣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！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2D830F-3D09-4824-A293-3C5838820C7E}"/>
              </a:ext>
            </a:extLst>
          </p:cNvPr>
          <p:cNvGrpSpPr/>
          <p:nvPr/>
        </p:nvGrpSpPr>
        <p:grpSpPr>
          <a:xfrm>
            <a:off x="3448267" y="2295240"/>
            <a:ext cx="3597527" cy="1434612"/>
            <a:chOff x="3482655" y="2248768"/>
            <a:chExt cx="3597527" cy="14346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8E7641-24E1-4CBD-992F-2C224AFA7C77}"/>
                </a:ext>
              </a:extLst>
            </p:cNvPr>
            <p:cNvGrpSpPr/>
            <p:nvPr/>
          </p:nvGrpSpPr>
          <p:grpSpPr>
            <a:xfrm>
              <a:off x="3482655" y="2248768"/>
              <a:ext cx="935336" cy="1434612"/>
              <a:chOff x="3482655" y="2248768"/>
              <a:chExt cx="935336" cy="1434612"/>
            </a:xfrm>
          </p:grpSpPr>
          <p:sp>
            <p:nvSpPr>
              <p:cNvPr id="585" name="形狀"/>
              <p:cNvSpPr/>
              <p:nvPr/>
            </p:nvSpPr>
            <p:spPr>
              <a:xfrm>
                <a:off x="3482655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DCE9F3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6" name="#DCE9F3"/>
              <p:cNvSpPr txBox="1"/>
              <p:nvPr/>
            </p:nvSpPr>
            <p:spPr>
              <a:xfrm>
                <a:off x="3535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#DCE9F3</a:t>
                </a:r>
              </a:p>
            </p:txBody>
          </p:sp>
          <p:sp>
            <p:nvSpPr>
              <p:cNvPr id="587" name="天藍色"/>
              <p:cNvSpPr txBox="1"/>
              <p:nvPr/>
            </p:nvSpPr>
            <p:spPr>
              <a:xfrm>
                <a:off x="3656013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lang="zh-TW" altLang="en-US" sz="13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天空藍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168A0A2-DBE5-4778-975D-0A541248CDF3}"/>
                </a:ext>
              </a:extLst>
            </p:cNvPr>
            <p:cNvGrpSpPr/>
            <p:nvPr/>
          </p:nvGrpSpPr>
          <p:grpSpPr>
            <a:xfrm>
              <a:off x="4809624" y="2248768"/>
              <a:ext cx="935336" cy="1434612"/>
              <a:chOff x="4809624" y="2248768"/>
              <a:chExt cx="935336" cy="1434612"/>
            </a:xfrm>
          </p:grpSpPr>
          <p:sp>
            <p:nvSpPr>
              <p:cNvPr id="588" name="形狀"/>
              <p:cNvSpPr/>
              <p:nvPr/>
            </p:nvSpPr>
            <p:spPr>
              <a:xfrm>
                <a:off x="4809624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9" name="#FFFFFF"/>
              <p:cNvSpPr txBox="1"/>
              <p:nvPr/>
            </p:nvSpPr>
            <p:spPr>
              <a:xfrm>
                <a:off x="4877184" y="3155351"/>
                <a:ext cx="737700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#FFFFFF</a:t>
                </a:r>
              </a:p>
            </p:txBody>
          </p:sp>
          <p:sp>
            <p:nvSpPr>
              <p:cNvPr id="590" name="純淨白"/>
              <p:cNvSpPr txBox="1"/>
              <p:nvPr/>
            </p:nvSpPr>
            <p:spPr>
              <a:xfrm>
                <a:off x="4982982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純淨白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77723C-F73D-4666-BDB6-753F2113CF12}"/>
                </a:ext>
              </a:extLst>
            </p:cNvPr>
            <p:cNvGrpSpPr/>
            <p:nvPr/>
          </p:nvGrpSpPr>
          <p:grpSpPr>
            <a:xfrm>
              <a:off x="6144846" y="2248768"/>
              <a:ext cx="935336" cy="1434612"/>
              <a:chOff x="6144846" y="2248768"/>
              <a:chExt cx="935336" cy="1434612"/>
            </a:xfrm>
          </p:grpSpPr>
          <p:sp>
            <p:nvSpPr>
              <p:cNvPr id="591" name="形狀"/>
              <p:cNvSpPr/>
              <p:nvPr/>
            </p:nvSpPr>
            <p:spPr>
              <a:xfrm>
                <a:off x="6144846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8E4AC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92" name="#F8E4AC"/>
              <p:cNvSpPr txBox="1"/>
              <p:nvPr/>
            </p:nvSpPr>
            <p:spPr>
              <a:xfrm>
                <a:off x="6202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#F8E4AC</a:t>
                </a:r>
              </a:p>
            </p:txBody>
          </p:sp>
          <p:sp>
            <p:nvSpPr>
              <p:cNvPr id="593" name="霧黃色"/>
              <p:cNvSpPr txBox="1"/>
              <p:nvPr/>
            </p:nvSpPr>
            <p:spPr>
              <a:xfrm>
                <a:off x="6318204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霧黃色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09AC1A-2B1B-45AC-B8A6-8CAFB6C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51" y="1352218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1" y="2328280"/>
            <a:ext cx="4036759" cy="26831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13CFAF-7B6A-4E0E-9881-3CA0DF244347}"/>
              </a:ext>
            </a:extLst>
          </p:cNvPr>
          <p:cNvSpPr txBox="1"/>
          <p:nvPr/>
        </p:nvSpPr>
        <p:spPr>
          <a:xfrm>
            <a:off x="5468040" y="3082753"/>
            <a:ext cx="3805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518742" y="2666728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518742" y="3285475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E2C175-B799-405D-8412-ACF10332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345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593047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884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5131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505424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258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6022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1D03B1-3431-4245-86B3-5FE0FEE82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400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625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6369805" y="695082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5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901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080300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087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5256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699329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441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7188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844534" y="1143329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86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9" y="2672349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200890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860601" y="4724758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8593-8411-44F5-B8A2-A65121A0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347358" y="305164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347358" y="359266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347358" y="414129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347358" y="250301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347358" y="4689927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07963-00CB-43E0-8D87-6B5ED171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目錄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20852F-A151-4E04-ACE5-D67BDD9D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250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0596800-F329-47EB-850F-607E9233ED7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E5B-E1F0-4C85-8ECD-D41854B56A05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C46813-EC82-4C63-BE6B-B1F4356DBF9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75EF4B-4AF4-42A0-ACE9-5C14CAD9A9B7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841730" y="1766488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820595" y="4235352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852357" y="2967861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716431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695296" y="5019586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727058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716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716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407848" y="201141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407848" y="323883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634050" y="201082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136055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271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647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634052" y="4632681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63405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61850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748CDB-8EFC-47CE-AB88-D28AFD9C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2340000"/>
            <a:ext cx="9906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58D9BC-FFDF-4F7B-9A90-6EDEB8706C2D}"/>
              </a:ext>
            </a:extLst>
          </p:cNvPr>
          <p:cNvSpPr txBox="1"/>
          <p:nvPr/>
        </p:nvSpPr>
        <p:spPr>
          <a:xfrm>
            <a:off x="6607696" y="6453336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TW" altLang="en-US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©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資訊工業策進會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Institute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for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Information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Industry</a:t>
            </a:r>
            <a:endParaRPr lang="zh-TW" altLang="en-US" sz="900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925492"/>
              </p:ext>
            </p:extLst>
          </p:nvPr>
        </p:nvGraphicFramePr>
        <p:xfrm>
          <a:off x="56456" y="1124744"/>
          <a:ext cx="977753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56456" y="3573016"/>
            <a:ext cx="1898670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05858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3980584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985558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93307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C2B159-1B13-4BEC-A3C5-C336F88CD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團隊介紹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23" y="3069619"/>
            <a:ext cx="2126508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56" y="3342332"/>
            <a:ext cx="2119013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25" y="3242560"/>
            <a:ext cx="2122442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72B5E0-2A47-4BCC-90BD-D2C83039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FF819A0C-8BEC-4EE6-8102-0F831D74E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498323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9ABCE173-46A2-4B6E-A1B8-015C3901C15F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635FF9-C7D3-46A4-BE14-64BF8A53BF9C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71A018-1AD3-4701-A20C-FF82BE53233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7F77B1-D119-4DFF-A6A8-C05745305211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2" r="14237"/>
          <a:stretch/>
        </p:blipFill>
        <p:spPr>
          <a:xfrm>
            <a:off x="2223106" y="3023258"/>
            <a:ext cx="1351722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479032" y="3242560"/>
            <a:ext cx="2387699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5635212" y="2992701"/>
            <a:ext cx="1978111" cy="2694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F456D6-A3A1-4B16-AFC8-0599EEEE6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5B811EE1-F531-4BE1-88E3-8D7FD5AEA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725702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3F906E5C-E480-4579-B24E-FA44C9B30925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A947C-024F-41DD-AD94-0C9CD7F9F3A3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D7DCF4-AF91-4EBB-A74F-5273EAB30636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0EFF582-2677-46A0-A0D2-DD3090DA3CE5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6" y="3189751"/>
            <a:ext cx="4280710" cy="27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8AB92-7C43-4C49-84D4-098FF2996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78EB693C-A258-4AB7-9A6A-BEB87FCDA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067634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BEB2F998-9A94-4638-A117-AEFF2366A82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B70610-87BD-468F-BA21-6C52EA04E53C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E3984C-F089-4ADD-8A44-4DA37CF143C8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351611-AF35-4195-B635-7FD9F9CDECBA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61403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33DC196-0A50-4AD9-9CA1-F7D99F13F7C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13894-090B-4AC8-BDD1-087C6EFF205A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49304-44BA-496B-B96C-C6C2ACCB140E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0A54C8-4E2E-48ED-BDAA-85128738CC09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79B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542B4B9-C1D6-45AE-99DF-2C873C07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7D429F-D8D7-4ABC-8BE4-88EB48BEC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76" y="7486146"/>
            <a:ext cx="2706831" cy="320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6094DD-896E-4CD2-99CC-F5B0F731C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094" y="7696129"/>
            <a:ext cx="3863527" cy="187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B4A9E7-9E1E-4B41-AC34-211762AC2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7689" y="3154418"/>
            <a:ext cx="1787159" cy="3275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C493B0-6896-4D93-A62B-54ED42D12E37}"/>
              </a:ext>
            </a:extLst>
          </p:cNvPr>
          <p:cNvSpPr/>
          <p:nvPr/>
        </p:nvSpPr>
        <p:spPr>
          <a:xfrm>
            <a:off x="2076186" y="6381327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D9266A-0BD7-4B01-8ABF-013DB7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6634"/>
          <a:stretch/>
        </p:blipFill>
        <p:spPr>
          <a:xfrm>
            <a:off x="5696476" y="3978241"/>
            <a:ext cx="2090507" cy="2421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4AE1DE-0787-4805-A5F0-56A3AFC659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3"/>
          <a:stretch/>
        </p:blipFill>
        <p:spPr>
          <a:xfrm>
            <a:off x="7113240" y="3581497"/>
            <a:ext cx="2090507" cy="2421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AD5C941-46CB-42FC-BBBA-B90D619F8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3"/>
          <a:stretch/>
        </p:blipFill>
        <p:spPr>
          <a:xfrm>
            <a:off x="4493731" y="3239192"/>
            <a:ext cx="2090507" cy="2421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A04FCF-D431-4709-81F4-EA5F8E7A38E0}"/>
              </a:ext>
            </a:extLst>
          </p:cNvPr>
          <p:cNvSpPr/>
          <p:nvPr/>
        </p:nvSpPr>
        <p:spPr>
          <a:xfrm>
            <a:off x="6099923" y="6332639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100BE68-708F-455D-BE0B-DCB5C3E68F08}"/>
              </a:ext>
            </a:extLst>
          </p:cNvPr>
          <p:cNvGrpSpPr/>
          <p:nvPr/>
        </p:nvGrpSpPr>
        <p:grpSpPr>
          <a:xfrm>
            <a:off x="2380725" y="4485922"/>
            <a:ext cx="2883377" cy="1490902"/>
            <a:chOff x="2380725" y="4485922"/>
            <a:chExt cx="2883377" cy="1490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2380725" y="4485922"/>
              <a:ext cx="2883377" cy="1490902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90C1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D761DA5-A559-4354-9B44-93127A7A9DE9}"/>
                </a:ext>
              </a:extLst>
            </p:cNvPr>
            <p:cNvSpPr/>
            <p:nvPr/>
          </p:nvSpPr>
          <p:spPr>
            <a:xfrm>
              <a:off x="2877440" y="4792992"/>
              <a:ext cx="889063" cy="876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9" name="Picture 2" descr="Github Logo Official - Github Log, HD Png Download (768x768), Png Download">
              <a:extLst>
                <a:ext uri="{FF2B5EF4-FFF2-40B4-BE49-F238E27FC236}">
                  <a16:creationId xmlns:a16="http://schemas.microsoft.com/office/drawing/2014/main" id="{6E2BFE36-95F2-4244-A78C-E59BEB087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2" y="4908060"/>
              <a:ext cx="773084" cy="56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8951" y="3408661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1EAF1CD-C7C2-4C13-95AD-4B339D16CC24}"/>
              </a:ext>
            </a:extLst>
          </p:cNvPr>
          <p:cNvGrpSpPr/>
          <p:nvPr/>
        </p:nvGrpSpPr>
        <p:grpSpPr>
          <a:xfrm>
            <a:off x="704528" y="2252203"/>
            <a:ext cx="4656377" cy="2140807"/>
            <a:chOff x="704528" y="2252203"/>
            <a:chExt cx="4656377" cy="2140807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704528" y="2323079"/>
              <a:ext cx="4656377" cy="202556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05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1029573" y="2252203"/>
              <a:ext cx="995554" cy="11937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043178" y="2252203"/>
              <a:ext cx="1030751" cy="119373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091982" y="2252203"/>
              <a:ext cx="995554" cy="119373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1029574" y="3199278"/>
              <a:ext cx="995554" cy="119373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091982" y="3199278"/>
              <a:ext cx="996922" cy="119373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043178" y="3199278"/>
              <a:ext cx="995554" cy="119373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6E8C63-2D35-44B1-80D9-9FE0420D898B}"/>
              </a:ext>
            </a:extLst>
          </p:cNvPr>
          <p:cNvGrpSpPr/>
          <p:nvPr/>
        </p:nvGrpSpPr>
        <p:grpSpPr>
          <a:xfrm>
            <a:off x="5609273" y="1209493"/>
            <a:ext cx="3193602" cy="1490901"/>
            <a:chOff x="5609273" y="1209493"/>
            <a:chExt cx="3193602" cy="1490901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5609273" y="1209493"/>
              <a:ext cx="3193602" cy="149090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2D8F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7626686" y="1410463"/>
              <a:ext cx="912270" cy="90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6550983" y="1399425"/>
              <a:ext cx="900928" cy="92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9862" y="2357833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9251" y="340866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22572" y="4510805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7762" y="130021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61931" y="1023904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7961" y="1706049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8449" y="2106838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52358" y="279098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61931" y="3193770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7961" y="3875914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72767" y="4401636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52358" y="496084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9B8516-AB88-422F-BC8F-19AC4E877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使用技術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6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29" y="2034347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2" y="2042814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555" y="2344911"/>
            <a:ext cx="3239091" cy="2392191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828909" y="5311817"/>
            <a:ext cx="1931642" cy="1195162"/>
          </a:xfrm>
          <a:prstGeom prst="cloudCallout">
            <a:avLst>
              <a:gd name="adj1" fmla="val -55301"/>
              <a:gd name="adj2" fmla="val -64421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581649" y="5128456"/>
            <a:ext cx="2139103" cy="1143002"/>
          </a:xfrm>
          <a:prstGeom prst="cloudCallout">
            <a:avLst>
              <a:gd name="adj1" fmla="val 56041"/>
              <a:gd name="adj2" fmla="val -92666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92196" y="1147332"/>
            <a:ext cx="1978798" cy="968480"/>
          </a:xfrm>
          <a:prstGeom prst="cloudCallout">
            <a:avLst>
              <a:gd name="adj1" fmla="val 51372"/>
              <a:gd name="adj2" fmla="val 71420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7070F7-4F2D-4F3A-AAE9-BF43720B0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製作動機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7707369" y="515480"/>
            <a:ext cx="1404030" cy="762001"/>
          </a:xfrm>
          <a:prstGeom prst="cloudCallout">
            <a:avLst>
              <a:gd name="adj1" fmla="val -47027"/>
              <a:gd name="adj2" fmla="val 111714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350" b="1" dirty="0">
              <a:solidFill>
                <a:srgbClr val="130F6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1_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207</TotalTime>
  <Words>1355</Words>
  <Application>Microsoft Office PowerPoint</Application>
  <PresentationFormat>A4 紙張 (210x297 公釐)</PresentationFormat>
  <Paragraphs>294</Paragraphs>
  <Slides>28</Slides>
  <Notes>13</Notes>
  <HiddenSlides>12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微軟正黑體 Light</vt:lpstr>
      <vt:lpstr>Arial</vt:lpstr>
      <vt:lpstr>Calibri</vt:lpstr>
      <vt:lpstr>Wingdings</vt:lpstr>
      <vt:lpstr>2020簡報範本_light</vt:lpstr>
      <vt:lpstr>1_2020簡報範本_light</vt:lpstr>
      <vt:lpstr>PowerPoint 簡報</vt:lpstr>
      <vt:lpstr>目錄 </vt:lpstr>
      <vt:lpstr>團隊介紹 </vt:lpstr>
      <vt:lpstr>開發方式 </vt:lpstr>
      <vt:lpstr>開發方式</vt:lpstr>
      <vt:lpstr>開發方式 </vt:lpstr>
      <vt:lpstr>開發方式 </vt:lpstr>
      <vt:lpstr>使用技術 </vt:lpstr>
      <vt:lpstr>製作動機 </vt:lpstr>
      <vt:lpstr>解決方案 </vt:lpstr>
      <vt:lpstr>網站架構介紹 </vt:lpstr>
      <vt:lpstr>系統角色與網站權限設定 </vt:lpstr>
      <vt:lpstr>刊登送養流程介紹 </vt:lpstr>
      <vt:lpstr>設計理念</vt:lpstr>
      <vt:lpstr>設計理念 </vt:lpstr>
      <vt:lpstr>PowerPoint 簡報</vt:lpstr>
      <vt:lpstr>PowerPoint 簡報</vt:lpstr>
      <vt:lpstr>PowerPoint 簡報</vt:lpstr>
      <vt:lpstr>PowerPoint 簡報</vt:lpstr>
      <vt:lpstr>開發方式 </vt:lpstr>
      <vt:lpstr>PowerPoint 簡報</vt:lpstr>
      <vt:lpstr>題目</vt:lpstr>
      <vt:lpstr>大綱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Anni Cho</cp:lastModifiedBy>
  <cp:revision>17</cp:revision>
  <dcterms:created xsi:type="dcterms:W3CDTF">2021-04-12T00:49:08Z</dcterms:created>
  <dcterms:modified xsi:type="dcterms:W3CDTF">2021-10-04T07:34:37Z</dcterms:modified>
  <cp:category/>
</cp:coreProperties>
</file>